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Montserrat"/>
      <p:regular r:id="rId47"/>
      <p:bold r:id="rId48"/>
      <p:italic r:id="rId49"/>
      <p:boldItalic r:id="rId50"/>
    </p:embeddedFont>
    <p:embeddedFont>
      <p:font typeface="Karla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44">
          <p15:clr>
            <a:srgbClr val="00FFFF"/>
          </p15:clr>
        </p15:guide>
        <p15:guide id="2" pos="4320">
          <p15:clr>
            <a:srgbClr val="C2185B"/>
          </p15:clr>
        </p15:guide>
        <p15:guide id="3" pos="2160">
          <p15:clr>
            <a:srgbClr val="C2185B"/>
          </p15:clr>
        </p15:guide>
        <p15:guide id="4" orient="horz" pos="144">
          <p15:clr>
            <a:srgbClr val="00FFFF"/>
          </p15:clr>
        </p15:guide>
        <p15:guide id="5" pos="4176">
          <p15:clr>
            <a:srgbClr val="00FFFF"/>
          </p15:clr>
        </p15:guide>
        <p15:guide id="6" orient="horz" pos="3099">
          <p15:clr>
            <a:srgbClr val="00FFFF"/>
          </p15:clr>
        </p15:guide>
        <p15:guide id="7" pos="576">
          <p15:clr>
            <a:srgbClr val="9AA0A6"/>
          </p15:clr>
        </p15:guide>
        <p15:guide id="8" pos="5040">
          <p15:clr>
            <a:srgbClr val="FFFF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4"/>
        <p:guide pos="4320"/>
        <p:guide pos="2160"/>
        <p:guide pos="144" orient="horz"/>
        <p:guide pos="4176"/>
        <p:guide pos="3099" orient="horz"/>
        <p:guide pos="576"/>
        <p:guide pos="50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bold.fntdata"/><Relationship Id="rId47" Type="http://schemas.openxmlformats.org/officeDocument/2006/relationships/font" Target="fonts/Montserrat-regular.fntdata"/><Relationship Id="rId49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Karla-regular.fntdata"/><Relationship Id="rId50" Type="http://schemas.openxmlformats.org/officeDocument/2006/relationships/font" Target="fonts/Montserrat-boldItalic.fntdata"/><Relationship Id="rId53" Type="http://schemas.openxmlformats.org/officeDocument/2006/relationships/font" Target="fonts/Karla-italic.fntdata"/><Relationship Id="rId52" Type="http://schemas.openxmlformats.org/officeDocument/2006/relationships/font" Target="fonts/Karla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Karla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ccf48535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ccf48535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ccf48535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ccf48535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cd9b9158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cd9b9158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ccf485359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ccf48535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ccf485359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ccf48535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ccf485359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ccf48535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ccf485359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ccf48535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cc7d35152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4cc7d3515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ccf485359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ccf485359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f2f5730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f2f5730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cc7d3515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cc7d3515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cd9b9158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cd9b9158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f2f57305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f2f57305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cd7ada34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cd7ada34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cd7ada34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4cd7ada34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4cd9b9158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4cd9b9158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cd7ada34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4cd7ada34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cc7d35152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cc7d35152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ccf485359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ccf48535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cd9b9158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4cd9b9158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cc7d35152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cc7d35152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cc7d35152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cc7d3515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4fc99a777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4fc99a777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4fc99a777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4fc99a777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4fc99a777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4fc99a777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4fc99a77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4fc99a77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4fc99a777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4fc99a777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4fc99a7772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4fc99a777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4cc7d35152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4cc7d35152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4cc7d35152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4cc7d35152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4ccf485359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4ccf48535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4cc7d35152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4cc7d35152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cc7d35152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cc7d3515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4cc7d35152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4cc7d35152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4cc7d35152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4cc7d35152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cc7d35152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cc7d35152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ccf48535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ccf48535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cd9b915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cd9b915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ccf4853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4ccf4853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cc7d35152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cc7d3515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18925" y="-9675"/>
            <a:ext cx="5276875" cy="5167075"/>
          </a:xfrm>
          <a:custGeom>
            <a:rect b="b" l="l" r="r" t="t"/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0" name="Google Shape;10;p2"/>
          <p:cNvSpPr/>
          <p:nvPr/>
        </p:nvSpPr>
        <p:spPr>
          <a:xfrm>
            <a:off x="-9675" y="-9675"/>
            <a:ext cx="5276875" cy="5167075"/>
          </a:xfrm>
          <a:custGeom>
            <a:rect b="b" l="l" r="r" t="t"/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648300" y="3175950"/>
            <a:ext cx="3530700" cy="1182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/>
          <p:nvPr/>
        </p:nvSpPr>
        <p:spPr>
          <a:xfrm>
            <a:off x="22860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5" name="Google Shape;55;p11"/>
          <p:cNvSpPr/>
          <p:nvPr/>
        </p:nvSpPr>
        <p:spPr>
          <a:xfrm>
            <a:off x="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841000" y="4025300"/>
            <a:ext cx="7845900" cy="519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20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/>
          <p:nvPr/>
        </p:nvSpPr>
        <p:spPr>
          <a:xfrm>
            <a:off x="22860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9" name="Google Shape;59;p12"/>
          <p:cNvSpPr/>
          <p:nvPr/>
        </p:nvSpPr>
        <p:spPr>
          <a:xfrm>
            <a:off x="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pty">
  <p:cSld name="BLANK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3">
  <p:cSld name="TITLE_3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" name="Google Shape;67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18925" y="-9675"/>
            <a:ext cx="5276875" cy="5167075"/>
          </a:xfrm>
          <a:custGeom>
            <a:rect b="b" l="l" r="r" t="t"/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4" name="Google Shape;14;p3"/>
          <p:cNvSpPr/>
          <p:nvPr/>
        </p:nvSpPr>
        <p:spPr>
          <a:xfrm>
            <a:off x="-9675" y="-9675"/>
            <a:ext cx="5276875" cy="5167075"/>
          </a:xfrm>
          <a:custGeom>
            <a:rect b="b" l="l" r="r" t="t"/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" name="Google Shape;15;p3"/>
          <p:cNvSpPr txBox="1"/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6724950" y="3265700"/>
            <a:ext cx="1906200" cy="1031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+ image">
  <p:cSld name="TITLE_1_2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218925" y="-9675"/>
            <a:ext cx="5276875" cy="5167075"/>
          </a:xfrm>
          <a:custGeom>
            <a:rect b="b" l="l" r="r" t="t"/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9" name="Google Shape;19;p4"/>
          <p:cNvSpPr/>
          <p:nvPr/>
        </p:nvSpPr>
        <p:spPr>
          <a:xfrm>
            <a:off x="-9675" y="-9675"/>
            <a:ext cx="5276875" cy="5167075"/>
          </a:xfrm>
          <a:custGeom>
            <a:rect b="b" l="l" r="r" t="t"/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838309" y="1807900"/>
            <a:ext cx="31482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838250" y="2419350"/>
            <a:ext cx="3148200" cy="225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big image">
  <p:cSld name="TITLE_1_2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209250" y="-9675"/>
            <a:ext cx="3076750" cy="5167075"/>
          </a:xfrm>
          <a:custGeom>
            <a:rect b="b" l="l" r="r" t="t"/>
            <a:pathLst>
              <a:path extrusionOk="0" h="206683" w="12307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4" name="Google Shape;24;p5"/>
          <p:cNvSpPr/>
          <p:nvPr/>
        </p:nvSpPr>
        <p:spPr>
          <a:xfrm>
            <a:off x="-19350" y="-9675"/>
            <a:ext cx="3076750" cy="5167075"/>
          </a:xfrm>
          <a:custGeom>
            <a:rect b="b" l="l" r="r" t="t"/>
            <a:pathLst>
              <a:path extrusionOk="0" h="206683" w="12307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609704" y="4116875"/>
            <a:ext cx="16098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22860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8" name="Google Shape;28;p6"/>
          <p:cNvSpPr/>
          <p:nvPr/>
        </p:nvSpPr>
        <p:spPr>
          <a:xfrm>
            <a:off x="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9" name="Google Shape;29;p6"/>
          <p:cNvSpPr txBox="1"/>
          <p:nvPr/>
        </p:nvSpPr>
        <p:spPr>
          <a:xfrm>
            <a:off x="799645" y="697675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120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838250" y="1657350"/>
            <a:ext cx="5324100" cy="225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▸"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▹"/>
              <a:defRPr sz="2400"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▹"/>
              <a:defRPr sz="2400">
                <a:latin typeface="Montserrat"/>
                <a:ea typeface="Montserrat"/>
                <a:cs typeface="Montserrat"/>
                <a:sym typeface="Montserrat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  <a:defRPr sz="2400">
                <a:latin typeface="Montserrat"/>
                <a:ea typeface="Montserrat"/>
                <a:cs typeface="Montserrat"/>
                <a:sym typeface="Montserrat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○"/>
              <a:defRPr sz="2400">
                <a:latin typeface="Montserrat"/>
                <a:ea typeface="Montserrat"/>
                <a:cs typeface="Montserrat"/>
                <a:sym typeface="Montserrat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■"/>
              <a:defRPr sz="2400">
                <a:latin typeface="Montserrat"/>
                <a:ea typeface="Montserrat"/>
                <a:cs typeface="Montserrat"/>
                <a:sym typeface="Montserrat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  <a:defRPr sz="2400">
                <a:latin typeface="Montserrat"/>
                <a:ea typeface="Montserrat"/>
                <a:cs typeface="Montserrat"/>
                <a:sym typeface="Montserrat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○"/>
              <a:defRPr sz="2400">
                <a:latin typeface="Montserrat"/>
                <a:ea typeface="Montserrat"/>
                <a:cs typeface="Montserrat"/>
                <a:sym typeface="Montserrat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■"/>
              <a:defRPr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22860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3" name="Google Shape;33;p7"/>
          <p:cNvSpPr/>
          <p:nvPr/>
        </p:nvSpPr>
        <p:spPr>
          <a:xfrm>
            <a:off x="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4" name="Google Shape;34;p7"/>
          <p:cNvSpPr txBox="1"/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/>
          <p:nvPr/>
        </p:nvSpPr>
        <p:spPr>
          <a:xfrm>
            <a:off x="22860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8" name="Google Shape;38;p8"/>
          <p:cNvSpPr/>
          <p:nvPr/>
        </p:nvSpPr>
        <p:spPr>
          <a:xfrm>
            <a:off x="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1" type="body"/>
          </p:nvPr>
        </p:nvSpPr>
        <p:spPr>
          <a:xfrm>
            <a:off x="841001" y="1578025"/>
            <a:ext cx="2671800" cy="2433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2" type="body"/>
          </p:nvPr>
        </p:nvSpPr>
        <p:spPr>
          <a:xfrm>
            <a:off x="3673842" y="1578025"/>
            <a:ext cx="2671800" cy="2433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22860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44" name="Google Shape;44;p9"/>
          <p:cNvSpPr/>
          <p:nvPr/>
        </p:nvSpPr>
        <p:spPr>
          <a:xfrm>
            <a:off x="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5" name="Google Shape;45;p9"/>
          <p:cNvSpPr txBox="1"/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" type="body"/>
          </p:nvPr>
        </p:nvSpPr>
        <p:spPr>
          <a:xfrm>
            <a:off x="841000" y="1600975"/>
            <a:ext cx="2094900" cy="2410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3043281" y="1600975"/>
            <a:ext cx="2094900" cy="2410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8" name="Google Shape;48;p9"/>
          <p:cNvSpPr txBox="1"/>
          <p:nvPr>
            <p:ph idx="3" type="body"/>
          </p:nvPr>
        </p:nvSpPr>
        <p:spPr>
          <a:xfrm>
            <a:off x="5245562" y="1600975"/>
            <a:ext cx="2094900" cy="2410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/>
          <p:nvPr/>
        </p:nvSpPr>
        <p:spPr>
          <a:xfrm>
            <a:off x="22860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1" name="Google Shape;51;p10"/>
          <p:cNvSpPr/>
          <p:nvPr/>
        </p:nvSpPr>
        <p:spPr>
          <a:xfrm>
            <a:off x="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2" name="Google Shape;52;p10"/>
          <p:cNvSpPr txBox="1"/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C2185B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741100"/>
            <a:ext cx="51852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b="1" sz="24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b="1" sz="24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b="1" sz="24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b="1" sz="24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b="1" sz="24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b="1" sz="24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b="1" sz="24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b="1" sz="24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b="1" sz="24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352550"/>
            <a:ext cx="5185200" cy="22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▸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Relationship Id="rId4" Type="http://schemas.openxmlformats.org/officeDocument/2006/relationships/hyperlink" Target="https://stackblitz.com/edit/rxjs-oie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gif"/><Relationship Id="rId4" Type="http://schemas.openxmlformats.org/officeDocument/2006/relationships/hyperlink" Target="https://stackblitz.com/edit/rxjs-trocos-das-estrelas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Relationship Id="rId4" Type="http://schemas.openxmlformats.org/officeDocument/2006/relationships/hyperlink" Target="https://stackblitz.com/edit/rxjs-telefone-sem-fio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gif"/><Relationship Id="rId4" Type="http://schemas.openxmlformats.org/officeDocument/2006/relationships/hyperlink" Target="https://stackblitz.com/edit/rxjs-busca-instantanea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gif"/><Relationship Id="rId4" Type="http://schemas.openxmlformats.org/officeDocument/2006/relationships/hyperlink" Target="https://stackblitz.com/edit/rxjs-encadeamento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Relationship Id="rId4" Type="http://schemas.openxmlformats.org/officeDocument/2006/relationships/hyperlink" Target="https://stackblitz.com/edit/rxjs-fetch-to-observable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rxjs.dev/guide/overview" TargetMode="External"/><Relationship Id="rId4" Type="http://schemas.openxmlformats.org/officeDocument/2006/relationships/hyperlink" Target="https://www.learnrxjs.io/" TargetMode="External"/><Relationship Id="rId5" Type="http://schemas.openxmlformats.org/officeDocument/2006/relationships/hyperlink" Target="https://stackblitz.com/" TargetMode="External"/><Relationship Id="rId6" Type="http://schemas.openxmlformats.org/officeDocument/2006/relationships/hyperlink" Target="https://rxviz.com/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1" Type="http://schemas.openxmlformats.org/officeDocument/2006/relationships/hyperlink" Target="https://dev.to/rametta" TargetMode="External"/><Relationship Id="rId10" Type="http://schemas.openxmlformats.org/officeDocument/2006/relationships/hyperlink" Target="https://dev.to/joelnet" TargetMode="External"/><Relationship Id="rId13" Type="http://schemas.openxmlformats.org/officeDocument/2006/relationships/hyperlink" Target="https://youtu.be/lil4YCCXRYc?t=1555" TargetMode="External"/><Relationship Id="rId12" Type="http://schemas.openxmlformats.org/officeDocument/2006/relationships/hyperlink" Target="https://medium.com/@_ericelliott" TargetMode="Externa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bit.ly/2GobtHf" TargetMode="External"/><Relationship Id="rId4" Type="http://schemas.openxmlformats.org/officeDocument/2006/relationships/hyperlink" Target="https://www.keilla.io/" TargetMode="External"/><Relationship Id="rId9" Type="http://schemas.openxmlformats.org/officeDocument/2006/relationships/hyperlink" Target="https://hackernoon.com/@lunasunkaiser" TargetMode="External"/><Relationship Id="rId15" Type="http://schemas.openxmlformats.org/officeDocument/2006/relationships/hyperlink" Target="https://workflowy.com/#/b9381bdafcbe" TargetMode="External"/><Relationship Id="rId14" Type="http://schemas.openxmlformats.org/officeDocument/2006/relationships/hyperlink" Target="https://martinfowler.com/" TargetMode="External"/><Relationship Id="rId5" Type="http://schemas.openxmlformats.org/officeDocument/2006/relationships/hyperlink" Target="https://medium.com/@oieduardorabelo" TargetMode="External"/><Relationship Id="rId6" Type="http://schemas.openxmlformats.org/officeDocument/2006/relationships/hyperlink" Target="https://robdodson.me" TargetMode="External"/><Relationship Id="rId7" Type="http://schemas.openxmlformats.org/officeDocument/2006/relationships/hyperlink" Target="https://www.dofactory.com" TargetMode="External"/><Relationship Id="rId8" Type="http://schemas.openxmlformats.org/officeDocument/2006/relationships/hyperlink" Target="https://developer.mozilla.org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ctrTitle"/>
          </p:nvPr>
        </p:nvSpPr>
        <p:spPr>
          <a:xfrm>
            <a:off x="582700" y="2028275"/>
            <a:ext cx="3686700" cy="232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81B60"/>
                </a:solidFill>
              </a:rPr>
              <a:t>RxJS</a:t>
            </a:r>
            <a:r>
              <a:rPr lang="en">
                <a:solidFill>
                  <a:srgbClr val="434343"/>
                </a:solidFill>
              </a:rPr>
              <a:t>, o que é?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Onde vive?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O que come?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Hoje no GDG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7362" y="1622212"/>
            <a:ext cx="1899075" cy="189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idx="4294967295"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Composição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39" name="Google Shape;139;p25"/>
          <p:cNvSpPr txBox="1"/>
          <p:nvPr>
            <p:ph idx="4294967295" type="body"/>
          </p:nvPr>
        </p:nvSpPr>
        <p:spPr>
          <a:xfrm>
            <a:off x="3524556" y="1591725"/>
            <a:ext cx="2094900" cy="24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Iteração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2625" y="2149539"/>
            <a:ext cx="1498750" cy="1498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Definição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O Iterator pattern permite realizar um loop efetivo sobre uma coleção de objetos.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501" y="3776476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Benefícios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>
                <a:solidFill>
                  <a:srgbClr val="434343"/>
                </a:solidFill>
              </a:rPr>
              <a:t>Iterar sobre uma coleção de dados sem precisar saber seu tipo ou estrutura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501" y="3776476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2185B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Iteráveis do JavaScript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>
                <a:solidFill>
                  <a:srgbClr val="434343"/>
                </a:solidFill>
              </a:rPr>
              <a:t>String</a:t>
            </a:r>
            <a:endParaRPr>
              <a:solidFill>
                <a:srgbClr val="434343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>
                <a:solidFill>
                  <a:srgbClr val="434343"/>
                </a:solidFill>
              </a:rPr>
              <a:t>Array</a:t>
            </a:r>
            <a:endParaRPr>
              <a:solidFill>
                <a:srgbClr val="434343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>
                <a:solidFill>
                  <a:srgbClr val="434343"/>
                </a:solidFill>
              </a:rPr>
              <a:t>TypedArray</a:t>
            </a:r>
            <a:endParaRPr>
              <a:solidFill>
                <a:srgbClr val="434343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>
                <a:solidFill>
                  <a:srgbClr val="434343"/>
                </a:solidFill>
              </a:rPr>
              <a:t>Map</a:t>
            </a:r>
            <a:endParaRPr>
              <a:solidFill>
                <a:srgbClr val="434343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>
                <a:solidFill>
                  <a:srgbClr val="434343"/>
                </a:solidFill>
              </a:rPr>
              <a:t>Set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501" y="3776476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/>
        </p:nvSpPr>
        <p:spPr>
          <a:xfrm>
            <a:off x="612300" y="228600"/>
            <a:ext cx="56334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Iterando sobre arrays</a:t>
            </a:r>
            <a:endParaRPr b="1" sz="2000"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975" y="672300"/>
            <a:ext cx="5436051" cy="3016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9501" y="3776476"/>
            <a:ext cx="1143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9"/>
          <p:cNvSpPr/>
          <p:nvPr/>
        </p:nvSpPr>
        <p:spPr>
          <a:xfrm>
            <a:off x="914400" y="1171575"/>
            <a:ext cx="1969200" cy="365400"/>
          </a:xfrm>
          <a:prstGeom prst="rect">
            <a:avLst/>
          </a:prstGeom>
          <a:noFill/>
          <a:ln cap="flat" cmpd="sng" w="38100">
            <a:solidFill>
              <a:srgbClr val="D81B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9"/>
          <p:cNvSpPr/>
          <p:nvPr/>
        </p:nvSpPr>
        <p:spPr>
          <a:xfrm>
            <a:off x="914400" y="1607800"/>
            <a:ext cx="3133200" cy="365400"/>
          </a:xfrm>
          <a:prstGeom prst="rect">
            <a:avLst/>
          </a:prstGeom>
          <a:noFill/>
          <a:ln cap="flat" cmpd="sng" w="38100">
            <a:solidFill>
              <a:srgbClr val="D81B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9"/>
          <p:cNvSpPr/>
          <p:nvPr/>
        </p:nvSpPr>
        <p:spPr>
          <a:xfrm>
            <a:off x="914400" y="2051729"/>
            <a:ext cx="2514600" cy="638700"/>
          </a:xfrm>
          <a:prstGeom prst="rect">
            <a:avLst/>
          </a:prstGeom>
          <a:noFill/>
          <a:ln cap="flat" cmpd="sng" w="38100">
            <a:solidFill>
              <a:srgbClr val="D81B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9"/>
          <p:cNvSpPr/>
          <p:nvPr/>
        </p:nvSpPr>
        <p:spPr>
          <a:xfrm>
            <a:off x="914400" y="2771100"/>
            <a:ext cx="2734800" cy="638700"/>
          </a:xfrm>
          <a:prstGeom prst="rect">
            <a:avLst/>
          </a:prstGeom>
          <a:noFill/>
          <a:ln cap="flat" cmpd="sng" w="38100">
            <a:solidFill>
              <a:srgbClr val="D81B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963" y="672300"/>
            <a:ext cx="5436072" cy="447134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0"/>
          <p:cNvSpPr txBox="1"/>
          <p:nvPr/>
        </p:nvSpPr>
        <p:spPr>
          <a:xfrm>
            <a:off x="612300" y="228600"/>
            <a:ext cx="56334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Generators: Gerando iterators</a:t>
            </a:r>
            <a:endParaRPr b="1" sz="2000"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9" name="Google Shape;179;p30"/>
          <p:cNvSpPr/>
          <p:nvPr/>
        </p:nvSpPr>
        <p:spPr>
          <a:xfrm>
            <a:off x="914400" y="1171575"/>
            <a:ext cx="1914600" cy="924000"/>
          </a:xfrm>
          <a:prstGeom prst="rect">
            <a:avLst/>
          </a:prstGeom>
          <a:noFill/>
          <a:ln cap="flat" cmpd="sng" w="38100">
            <a:solidFill>
              <a:srgbClr val="D81B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0"/>
          <p:cNvSpPr/>
          <p:nvPr/>
        </p:nvSpPr>
        <p:spPr>
          <a:xfrm>
            <a:off x="914400" y="2200275"/>
            <a:ext cx="2667000" cy="348300"/>
          </a:xfrm>
          <a:prstGeom prst="rect">
            <a:avLst/>
          </a:prstGeom>
          <a:noFill/>
          <a:ln cap="flat" cmpd="sng" w="38100">
            <a:solidFill>
              <a:srgbClr val="D81B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0"/>
          <p:cNvSpPr/>
          <p:nvPr/>
        </p:nvSpPr>
        <p:spPr>
          <a:xfrm>
            <a:off x="914400" y="2634225"/>
            <a:ext cx="4343400" cy="1067100"/>
          </a:xfrm>
          <a:prstGeom prst="rect">
            <a:avLst/>
          </a:prstGeom>
          <a:noFill/>
          <a:ln cap="flat" cmpd="sng" w="38100">
            <a:solidFill>
              <a:srgbClr val="D81B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0"/>
          <p:cNvSpPr/>
          <p:nvPr/>
        </p:nvSpPr>
        <p:spPr>
          <a:xfrm>
            <a:off x="914400" y="3767925"/>
            <a:ext cx="2162100" cy="1132500"/>
          </a:xfrm>
          <a:prstGeom prst="rect">
            <a:avLst/>
          </a:prstGeom>
          <a:noFill/>
          <a:ln cap="flat" cmpd="sng" w="38100">
            <a:solidFill>
              <a:srgbClr val="D81B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9501" y="3776476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975" y="672300"/>
            <a:ext cx="5436051" cy="272569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1"/>
          <p:cNvSpPr txBox="1"/>
          <p:nvPr/>
        </p:nvSpPr>
        <p:spPr>
          <a:xfrm>
            <a:off x="612300" y="228600"/>
            <a:ext cx="56334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Generators: Gerando iterators com lógica</a:t>
            </a:r>
            <a:endParaRPr b="1" sz="2000"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0" name="Google Shape;190;p31"/>
          <p:cNvSpPr/>
          <p:nvPr/>
        </p:nvSpPr>
        <p:spPr>
          <a:xfrm>
            <a:off x="914400" y="1181100"/>
            <a:ext cx="3009900" cy="1215300"/>
          </a:xfrm>
          <a:prstGeom prst="rect">
            <a:avLst/>
          </a:prstGeom>
          <a:noFill/>
          <a:ln cap="flat" cmpd="sng" w="38100">
            <a:solidFill>
              <a:srgbClr val="D81B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1"/>
          <p:cNvSpPr/>
          <p:nvPr/>
        </p:nvSpPr>
        <p:spPr>
          <a:xfrm>
            <a:off x="914400" y="2482000"/>
            <a:ext cx="2095500" cy="638400"/>
          </a:xfrm>
          <a:prstGeom prst="rect">
            <a:avLst/>
          </a:prstGeom>
          <a:noFill/>
          <a:ln cap="flat" cmpd="sng" w="38100">
            <a:solidFill>
              <a:srgbClr val="D81B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9501" y="3776476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Programação Funcional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idx="4294967295" type="body"/>
          </p:nvPr>
        </p:nvSpPr>
        <p:spPr>
          <a:xfrm>
            <a:off x="4733631" y="1591725"/>
            <a:ext cx="2094900" cy="24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Composição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03" name="Google Shape;203;p33"/>
          <p:cNvSpPr txBox="1"/>
          <p:nvPr>
            <p:ph idx="4294967295" type="body"/>
          </p:nvPr>
        </p:nvSpPr>
        <p:spPr>
          <a:xfrm>
            <a:off x="2638731" y="1591725"/>
            <a:ext cx="2094900" cy="24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Container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204" name="Google Shape;2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9075" y="2149550"/>
            <a:ext cx="1498750" cy="149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3"/>
          <p:cNvSpPr txBox="1"/>
          <p:nvPr>
            <p:ph idx="4294967295"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Composição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206" name="Google Shape;20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4175" y="2136900"/>
            <a:ext cx="152400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Definição - Containers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12" name="Google Shape;212;p34"/>
          <p:cNvSpPr txBox="1"/>
          <p:nvPr>
            <p:ph idx="1" type="body"/>
          </p:nvPr>
        </p:nvSpPr>
        <p:spPr>
          <a:xfrm>
            <a:off x="841000" y="1600975"/>
            <a:ext cx="2094900" cy="24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</a:rPr>
              <a:t>Container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Envolve um valor, o tornando imutável, e podendo retornar esse valor quando requerido.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13" name="Google Shape;213;p34"/>
          <p:cNvSpPr txBox="1"/>
          <p:nvPr>
            <p:ph idx="2" type="body"/>
          </p:nvPr>
        </p:nvSpPr>
        <p:spPr>
          <a:xfrm>
            <a:off x="3043281" y="1600975"/>
            <a:ext cx="2094900" cy="24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</a:rPr>
              <a:t>Functors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São Containers que podem gerar novos valores em cadeia, normalmente com o método .map().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14" name="Google Shape;214;p34"/>
          <p:cNvSpPr txBox="1"/>
          <p:nvPr>
            <p:ph idx="3" type="body"/>
          </p:nvPr>
        </p:nvSpPr>
        <p:spPr>
          <a:xfrm>
            <a:off x="5245562" y="1600975"/>
            <a:ext cx="2094900" cy="24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</a:rPr>
              <a:t>Monads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São Functors que podem desfazer o próprio container.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215" name="Google Shape;2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501" y="3776476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E3E48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Apresentação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81B60"/>
                </a:solidFill>
              </a:rPr>
              <a:t>Klaus Kazlauskas Paoli Machado</a:t>
            </a:r>
            <a:endParaRPr b="1">
              <a:solidFill>
                <a:srgbClr val="D81B6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Pessoa Desenvolvedora @ TOTVS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Redes sociais: </a:t>
            </a:r>
            <a:r>
              <a:rPr b="1" lang="en">
                <a:solidFill>
                  <a:srgbClr val="D81B60"/>
                </a:solidFill>
              </a:rPr>
              <a:t>@klauskpm</a:t>
            </a:r>
            <a:endParaRPr b="1">
              <a:solidFill>
                <a:srgbClr val="D81B6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Benefícios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21" name="Google Shape;221;p35"/>
          <p:cNvSpPr txBox="1"/>
          <p:nvPr>
            <p:ph idx="1" type="body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>
                <a:solidFill>
                  <a:srgbClr val="434343"/>
                </a:solidFill>
              </a:rPr>
              <a:t>Imutabilidade</a:t>
            </a:r>
            <a:endParaRPr>
              <a:solidFill>
                <a:srgbClr val="434343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>
                <a:solidFill>
                  <a:srgbClr val="434343"/>
                </a:solidFill>
              </a:rPr>
              <a:t>Encadeamento de funções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222" name="Google Shape;2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501" y="3776476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975" y="672300"/>
            <a:ext cx="5436051" cy="287116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6"/>
          <p:cNvSpPr txBox="1"/>
          <p:nvPr/>
        </p:nvSpPr>
        <p:spPr>
          <a:xfrm>
            <a:off x="612300" y="228600"/>
            <a:ext cx="56334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Exemplo de Functor: Array</a:t>
            </a:r>
            <a:endParaRPr b="1" sz="2400"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29" name="Google Shape;229;p36"/>
          <p:cNvSpPr/>
          <p:nvPr/>
        </p:nvSpPr>
        <p:spPr>
          <a:xfrm>
            <a:off x="914400" y="1158150"/>
            <a:ext cx="1918800" cy="238500"/>
          </a:xfrm>
          <a:prstGeom prst="rect">
            <a:avLst/>
          </a:prstGeom>
          <a:noFill/>
          <a:ln cap="flat" cmpd="sng" w="38100">
            <a:solidFill>
              <a:srgbClr val="D81B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6"/>
          <p:cNvSpPr/>
          <p:nvPr/>
        </p:nvSpPr>
        <p:spPr>
          <a:xfrm>
            <a:off x="914400" y="1469525"/>
            <a:ext cx="2809800" cy="932700"/>
          </a:xfrm>
          <a:prstGeom prst="rect">
            <a:avLst/>
          </a:prstGeom>
          <a:noFill/>
          <a:ln cap="flat" cmpd="sng" w="38100">
            <a:solidFill>
              <a:srgbClr val="D81B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6"/>
          <p:cNvSpPr/>
          <p:nvPr/>
        </p:nvSpPr>
        <p:spPr>
          <a:xfrm>
            <a:off x="914400" y="2486625"/>
            <a:ext cx="2128500" cy="801300"/>
          </a:xfrm>
          <a:prstGeom prst="rect">
            <a:avLst/>
          </a:prstGeom>
          <a:noFill/>
          <a:ln cap="flat" cmpd="sng" w="38100">
            <a:solidFill>
              <a:srgbClr val="D81B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9501" y="3776476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974" y="672300"/>
            <a:ext cx="5436051" cy="44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7"/>
          <p:cNvSpPr txBox="1"/>
          <p:nvPr/>
        </p:nvSpPr>
        <p:spPr>
          <a:xfrm>
            <a:off x="612300" y="228600"/>
            <a:ext cx="56334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Exemplo de Monad: Promise</a:t>
            </a:r>
            <a:endParaRPr b="1" sz="2400"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9" name="Google Shape;239;p37"/>
          <p:cNvSpPr/>
          <p:nvPr/>
        </p:nvSpPr>
        <p:spPr>
          <a:xfrm>
            <a:off x="914400" y="1171600"/>
            <a:ext cx="3004500" cy="1658700"/>
          </a:xfrm>
          <a:prstGeom prst="rect">
            <a:avLst/>
          </a:prstGeom>
          <a:noFill/>
          <a:ln cap="flat" cmpd="sng" w="38100">
            <a:solidFill>
              <a:srgbClr val="D81B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7"/>
          <p:cNvSpPr/>
          <p:nvPr/>
        </p:nvSpPr>
        <p:spPr>
          <a:xfrm>
            <a:off x="1135549" y="3089000"/>
            <a:ext cx="3373500" cy="595800"/>
          </a:xfrm>
          <a:prstGeom prst="rect">
            <a:avLst/>
          </a:prstGeom>
          <a:noFill/>
          <a:ln cap="flat" cmpd="sng" w="38100">
            <a:solidFill>
              <a:srgbClr val="D81B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7"/>
          <p:cNvSpPr/>
          <p:nvPr/>
        </p:nvSpPr>
        <p:spPr>
          <a:xfrm>
            <a:off x="1135550" y="3679700"/>
            <a:ext cx="3373500" cy="738600"/>
          </a:xfrm>
          <a:prstGeom prst="rect">
            <a:avLst/>
          </a:prstGeom>
          <a:noFill/>
          <a:ln cap="flat" cmpd="sng" w="38100">
            <a:solidFill>
              <a:srgbClr val="D81B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7"/>
          <p:cNvSpPr/>
          <p:nvPr/>
        </p:nvSpPr>
        <p:spPr>
          <a:xfrm>
            <a:off x="1135550" y="4404900"/>
            <a:ext cx="3373500" cy="443700"/>
          </a:xfrm>
          <a:prstGeom prst="rect">
            <a:avLst/>
          </a:prstGeom>
          <a:noFill/>
          <a:ln cap="flat" cmpd="sng" w="38100">
            <a:solidFill>
              <a:srgbClr val="D81B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9501" y="3776476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Definição - Composição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49" name="Google Shape;249;p38"/>
          <p:cNvSpPr txBox="1"/>
          <p:nvPr>
            <p:ph idx="1" type="body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A composição se </a:t>
            </a:r>
            <a:r>
              <a:rPr lang="en">
                <a:solidFill>
                  <a:srgbClr val="434343"/>
                </a:solidFill>
              </a:rPr>
              <a:t>dá</a:t>
            </a:r>
            <a:r>
              <a:rPr lang="en">
                <a:solidFill>
                  <a:srgbClr val="434343"/>
                </a:solidFill>
              </a:rPr>
              <a:t> quando uma série de funções unárias (com um único parâmetro) são usadas em conjunto para compor uma nova função.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250" name="Google Shape;25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501" y="3776476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Benefícios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56" name="Google Shape;256;p39"/>
          <p:cNvSpPr txBox="1"/>
          <p:nvPr>
            <p:ph idx="1" type="body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>
                <a:solidFill>
                  <a:srgbClr val="434343"/>
                </a:solidFill>
              </a:rPr>
              <a:t>Criação de novas funções</a:t>
            </a:r>
            <a:endParaRPr>
              <a:solidFill>
                <a:srgbClr val="434343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>
                <a:solidFill>
                  <a:srgbClr val="434343"/>
                </a:solidFill>
              </a:rPr>
              <a:t>Reutilização de lógica</a:t>
            </a:r>
            <a:endParaRPr>
              <a:solidFill>
                <a:srgbClr val="434343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>
                <a:solidFill>
                  <a:srgbClr val="434343"/>
                </a:solidFill>
              </a:rPr>
              <a:t>Código mais puro e legível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257" name="Google Shape;25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501" y="3776476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 txBox="1"/>
          <p:nvPr/>
        </p:nvSpPr>
        <p:spPr>
          <a:xfrm>
            <a:off x="612300" y="228600"/>
            <a:ext cx="56334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Exemplo de Composição: Pipe</a:t>
            </a:r>
            <a:endParaRPr b="1" sz="2400"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63" name="Google Shape;26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974" y="672300"/>
            <a:ext cx="5436051" cy="3598522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0"/>
          <p:cNvSpPr/>
          <p:nvPr/>
        </p:nvSpPr>
        <p:spPr>
          <a:xfrm>
            <a:off x="914400" y="1171600"/>
            <a:ext cx="3004500" cy="931800"/>
          </a:xfrm>
          <a:prstGeom prst="rect">
            <a:avLst/>
          </a:prstGeom>
          <a:noFill/>
          <a:ln cap="flat" cmpd="sng" w="38100">
            <a:solidFill>
              <a:srgbClr val="D81B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40"/>
          <p:cNvSpPr/>
          <p:nvPr/>
        </p:nvSpPr>
        <p:spPr>
          <a:xfrm>
            <a:off x="914400" y="2206300"/>
            <a:ext cx="3451200" cy="504600"/>
          </a:xfrm>
          <a:prstGeom prst="rect">
            <a:avLst/>
          </a:prstGeom>
          <a:noFill/>
          <a:ln cap="flat" cmpd="sng" w="38100">
            <a:solidFill>
              <a:srgbClr val="D81B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0"/>
          <p:cNvSpPr/>
          <p:nvPr/>
        </p:nvSpPr>
        <p:spPr>
          <a:xfrm>
            <a:off x="914400" y="2779425"/>
            <a:ext cx="1881600" cy="790800"/>
          </a:xfrm>
          <a:prstGeom prst="rect">
            <a:avLst/>
          </a:prstGeom>
          <a:noFill/>
          <a:ln cap="flat" cmpd="sng" w="38100">
            <a:solidFill>
              <a:srgbClr val="D81B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0"/>
          <p:cNvSpPr/>
          <p:nvPr/>
        </p:nvSpPr>
        <p:spPr>
          <a:xfrm>
            <a:off x="914400" y="3638750"/>
            <a:ext cx="1881600" cy="365400"/>
          </a:xfrm>
          <a:prstGeom prst="rect">
            <a:avLst/>
          </a:prstGeom>
          <a:noFill/>
          <a:ln cap="flat" cmpd="sng" w="38100">
            <a:solidFill>
              <a:srgbClr val="D81B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9501" y="3776476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RxJS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274" name="Google Shape;274;p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Não é mágica, é só amor &lt;3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275" name="Google Shape;27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5863" y="3050050"/>
            <a:ext cx="447075" cy="44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2"/>
          <p:cNvSpPr txBox="1"/>
          <p:nvPr>
            <p:ph idx="4294967295"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Composição final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81" name="Google Shape;281;p42"/>
          <p:cNvSpPr txBox="1"/>
          <p:nvPr>
            <p:ph idx="4294967295" type="body"/>
          </p:nvPr>
        </p:nvSpPr>
        <p:spPr>
          <a:xfrm>
            <a:off x="5321400" y="1449275"/>
            <a:ext cx="1498800" cy="15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</a:rPr>
              <a:t>Mensagens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282" name="Google Shape;282;p42"/>
          <p:cNvSpPr txBox="1"/>
          <p:nvPr>
            <p:ph idx="4294967295" type="body"/>
          </p:nvPr>
        </p:nvSpPr>
        <p:spPr>
          <a:xfrm>
            <a:off x="3822600" y="1449273"/>
            <a:ext cx="1498800" cy="15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</a:rPr>
              <a:t>Ouvintes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283" name="Google Shape;283;p42"/>
          <p:cNvSpPr txBox="1"/>
          <p:nvPr>
            <p:ph idx="4294967295" type="body"/>
          </p:nvPr>
        </p:nvSpPr>
        <p:spPr>
          <a:xfrm>
            <a:off x="2323800" y="1449275"/>
            <a:ext cx="1498800" cy="15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</a:rPr>
              <a:t>Emissor</a:t>
            </a:r>
            <a:endParaRPr sz="1800">
              <a:solidFill>
                <a:srgbClr val="434343"/>
              </a:solidFill>
            </a:endParaRPr>
          </a:p>
        </p:txBody>
      </p:sp>
      <p:pic>
        <p:nvPicPr>
          <p:cNvPr id="284" name="Google Shape;28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5104" y="1978400"/>
            <a:ext cx="1056175" cy="10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3912" y="1978400"/>
            <a:ext cx="1056175" cy="10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2725" y="1978400"/>
            <a:ext cx="1056175" cy="105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2"/>
          <p:cNvSpPr txBox="1"/>
          <p:nvPr>
            <p:ph idx="4294967295" type="body"/>
          </p:nvPr>
        </p:nvSpPr>
        <p:spPr>
          <a:xfrm>
            <a:off x="5321388" y="3034475"/>
            <a:ext cx="1498800" cy="15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</a:rPr>
              <a:t>Composição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288" name="Google Shape;288;p42"/>
          <p:cNvSpPr txBox="1"/>
          <p:nvPr>
            <p:ph idx="4294967295" type="body"/>
          </p:nvPr>
        </p:nvSpPr>
        <p:spPr>
          <a:xfrm>
            <a:off x="3822588" y="3034473"/>
            <a:ext cx="1498800" cy="15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</a:rPr>
              <a:t>Container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289" name="Google Shape;289;p42"/>
          <p:cNvSpPr txBox="1"/>
          <p:nvPr>
            <p:ph idx="4294967295" type="body"/>
          </p:nvPr>
        </p:nvSpPr>
        <p:spPr>
          <a:xfrm>
            <a:off x="2323788" y="3034475"/>
            <a:ext cx="1498800" cy="15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</a:rPr>
              <a:t>Iteração</a:t>
            </a:r>
            <a:endParaRPr sz="1800">
              <a:solidFill>
                <a:srgbClr val="434343"/>
              </a:solidFill>
            </a:endParaRPr>
          </a:p>
        </p:txBody>
      </p:sp>
      <p:pic>
        <p:nvPicPr>
          <p:cNvPr id="290" name="Google Shape;29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45100" y="3563547"/>
            <a:ext cx="1056175" cy="1056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42725" y="3563521"/>
            <a:ext cx="1056175" cy="10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43913" y="3563521"/>
            <a:ext cx="1056175" cy="105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/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Benefícios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98" name="Google Shape;298;p43"/>
          <p:cNvSpPr txBox="1"/>
          <p:nvPr>
            <p:ph idx="1" type="body"/>
          </p:nvPr>
        </p:nvSpPr>
        <p:spPr>
          <a:xfrm>
            <a:off x="838250" y="1504950"/>
            <a:ext cx="5324100" cy="30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>
                <a:solidFill>
                  <a:srgbClr val="434343"/>
                </a:solidFill>
              </a:rPr>
              <a:t>Centralizar alertas de mudanças</a:t>
            </a:r>
            <a:endParaRPr>
              <a:solidFill>
                <a:srgbClr val="434343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>
                <a:solidFill>
                  <a:srgbClr val="434343"/>
                </a:solidFill>
              </a:rPr>
              <a:t>Iterar sobre uma coleção de dados sem precisar saber seu tipo ou estrutura</a:t>
            </a:r>
            <a:endParaRPr>
              <a:solidFill>
                <a:srgbClr val="434343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>
                <a:solidFill>
                  <a:srgbClr val="434343"/>
                </a:solidFill>
              </a:rPr>
              <a:t>Imutabilidade</a:t>
            </a:r>
            <a:endParaRPr>
              <a:solidFill>
                <a:srgbClr val="434343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>
                <a:solidFill>
                  <a:srgbClr val="434343"/>
                </a:solidFill>
              </a:rPr>
              <a:t>Encadeamento de funções</a:t>
            </a:r>
            <a:endParaRPr>
              <a:solidFill>
                <a:srgbClr val="434343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>
                <a:solidFill>
                  <a:srgbClr val="434343"/>
                </a:solidFill>
              </a:rPr>
              <a:t>Criação de novas funções</a:t>
            </a:r>
            <a:endParaRPr>
              <a:solidFill>
                <a:srgbClr val="434343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>
                <a:solidFill>
                  <a:srgbClr val="434343"/>
                </a:solidFill>
              </a:rPr>
              <a:t>Reutilização de lógica</a:t>
            </a:r>
            <a:endParaRPr>
              <a:solidFill>
                <a:srgbClr val="434343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>
                <a:solidFill>
                  <a:srgbClr val="434343"/>
                </a:solidFill>
              </a:rPr>
              <a:t>Código mais puro e legível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299" name="Google Shape;29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501" y="3776476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975" y="2222575"/>
            <a:ext cx="5436051" cy="243474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Mensagens.</a:t>
            </a:r>
            <a:endParaRPr/>
          </a:p>
        </p:txBody>
      </p:sp>
      <p:sp>
        <p:nvSpPr>
          <p:cNvPr id="306" name="Google Shape;306;p44"/>
          <p:cNvSpPr txBox="1"/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81B60"/>
                </a:solidFill>
              </a:rPr>
              <a:t>RxJS</a:t>
            </a:r>
            <a:r>
              <a:rPr lang="en">
                <a:solidFill>
                  <a:srgbClr val="434343"/>
                </a:solidFill>
              </a:rPr>
              <a:t>, o que come?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307" name="Google Shape;30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9501" y="3776476"/>
            <a:ext cx="1143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4"/>
          <p:cNvSpPr/>
          <p:nvPr/>
        </p:nvSpPr>
        <p:spPr>
          <a:xfrm>
            <a:off x="914400" y="3165375"/>
            <a:ext cx="2074200" cy="794400"/>
          </a:xfrm>
          <a:prstGeom prst="rect">
            <a:avLst/>
          </a:prstGeom>
          <a:noFill/>
          <a:ln cap="flat" cmpd="sng" w="38100">
            <a:solidFill>
              <a:srgbClr val="D81B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4"/>
          <p:cNvSpPr/>
          <p:nvPr/>
        </p:nvSpPr>
        <p:spPr>
          <a:xfrm>
            <a:off x="914400" y="4028200"/>
            <a:ext cx="2236800" cy="390000"/>
          </a:xfrm>
          <a:prstGeom prst="rect">
            <a:avLst/>
          </a:prstGeom>
          <a:noFill/>
          <a:ln cap="flat" cmpd="sng" w="38100">
            <a:solidFill>
              <a:srgbClr val="D81B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81B60"/>
                </a:solidFill>
              </a:rPr>
              <a:t>RxJS</a:t>
            </a:r>
            <a:r>
              <a:rPr lang="en">
                <a:solidFill>
                  <a:srgbClr val="434343"/>
                </a:solidFill>
              </a:rPr>
              <a:t>, o que é?</a:t>
            </a:r>
            <a:endParaRPr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É a combinação das melhores ideias dos patterns de </a:t>
            </a:r>
            <a:r>
              <a:rPr lang="en">
                <a:solidFill>
                  <a:srgbClr val="D81B60"/>
                </a:solidFill>
              </a:rPr>
              <a:t>Observer</a:t>
            </a:r>
            <a:r>
              <a:rPr lang="en"/>
              <a:t> e </a:t>
            </a:r>
            <a:r>
              <a:rPr lang="en">
                <a:solidFill>
                  <a:srgbClr val="C2185B"/>
                </a:solidFill>
              </a:rPr>
              <a:t>Iterator</a:t>
            </a:r>
            <a:r>
              <a:rPr lang="en"/>
              <a:t> pattern e programação funcional.</a:t>
            </a:r>
            <a:endParaRPr>
              <a:solidFill>
                <a:srgbClr val="D81B60"/>
              </a:solidFill>
            </a:endParaRPr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501" y="3776476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4537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5"/>
          <p:cNvSpPr txBox="1"/>
          <p:nvPr/>
        </p:nvSpPr>
        <p:spPr>
          <a:xfrm>
            <a:off x="228600" y="4505425"/>
            <a:ext cx="64689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D81B60"/>
                </a:solidFill>
                <a:latin typeface="Karla"/>
                <a:ea typeface="Karla"/>
                <a:cs typeface="Karla"/>
                <a:sym typeface="Karla"/>
                <a:hlinkClick r:id="rId4"/>
              </a:rPr>
              <a:t>https://stackblitz.com/edit/rxjs-oie</a:t>
            </a:r>
            <a:endParaRPr b="1">
              <a:solidFill>
                <a:srgbClr val="D81B6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16" name="Google Shape;316;p45"/>
          <p:cNvSpPr/>
          <p:nvPr/>
        </p:nvSpPr>
        <p:spPr>
          <a:xfrm>
            <a:off x="627625" y="741650"/>
            <a:ext cx="1546200" cy="188700"/>
          </a:xfrm>
          <a:prstGeom prst="rect">
            <a:avLst/>
          </a:prstGeom>
          <a:noFill/>
          <a:ln cap="flat" cmpd="sng" w="38100">
            <a:solidFill>
              <a:srgbClr val="D81B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5"/>
          <p:cNvSpPr/>
          <p:nvPr/>
        </p:nvSpPr>
        <p:spPr>
          <a:xfrm>
            <a:off x="627625" y="1060576"/>
            <a:ext cx="2619600" cy="471300"/>
          </a:xfrm>
          <a:prstGeom prst="rect">
            <a:avLst/>
          </a:prstGeom>
          <a:noFill/>
          <a:ln cap="flat" cmpd="sng" w="38100">
            <a:solidFill>
              <a:srgbClr val="D81B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5"/>
          <p:cNvSpPr/>
          <p:nvPr/>
        </p:nvSpPr>
        <p:spPr>
          <a:xfrm>
            <a:off x="627625" y="1638525"/>
            <a:ext cx="3387300" cy="188700"/>
          </a:xfrm>
          <a:prstGeom prst="rect">
            <a:avLst/>
          </a:prstGeom>
          <a:noFill/>
          <a:ln cap="flat" cmpd="sng" w="38100">
            <a:solidFill>
              <a:srgbClr val="D81B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45"/>
          <p:cNvSpPr/>
          <p:nvPr/>
        </p:nvSpPr>
        <p:spPr>
          <a:xfrm>
            <a:off x="5544225" y="1874175"/>
            <a:ext cx="1313700" cy="188700"/>
          </a:xfrm>
          <a:prstGeom prst="rect">
            <a:avLst/>
          </a:prstGeom>
          <a:noFill/>
          <a:ln cap="flat" cmpd="sng" w="38100">
            <a:solidFill>
              <a:srgbClr val="D81B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4537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6"/>
          <p:cNvSpPr txBox="1"/>
          <p:nvPr/>
        </p:nvSpPr>
        <p:spPr>
          <a:xfrm>
            <a:off x="228600" y="4505600"/>
            <a:ext cx="64689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D81B60"/>
                </a:solidFill>
                <a:latin typeface="Karla"/>
                <a:ea typeface="Karla"/>
                <a:cs typeface="Karla"/>
                <a:sym typeface="Karla"/>
                <a:hlinkClick r:id="rId4"/>
              </a:rPr>
              <a:t>https://stackblitz.com/edit/rxjs-trocos-das-estrelas</a:t>
            </a:r>
            <a:endParaRPr b="1">
              <a:solidFill>
                <a:srgbClr val="D81B6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26" name="Google Shape;326;p46"/>
          <p:cNvSpPr/>
          <p:nvPr/>
        </p:nvSpPr>
        <p:spPr>
          <a:xfrm>
            <a:off x="627625" y="1198850"/>
            <a:ext cx="3608700" cy="778500"/>
          </a:xfrm>
          <a:prstGeom prst="rect">
            <a:avLst/>
          </a:prstGeom>
          <a:noFill/>
          <a:ln cap="flat" cmpd="sng" w="38100">
            <a:solidFill>
              <a:srgbClr val="D81B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6"/>
          <p:cNvSpPr/>
          <p:nvPr/>
        </p:nvSpPr>
        <p:spPr>
          <a:xfrm>
            <a:off x="627625" y="2106825"/>
            <a:ext cx="3074100" cy="919200"/>
          </a:xfrm>
          <a:prstGeom prst="rect">
            <a:avLst/>
          </a:prstGeom>
          <a:noFill/>
          <a:ln cap="flat" cmpd="sng" w="38100">
            <a:solidFill>
              <a:srgbClr val="D81B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6"/>
          <p:cNvSpPr/>
          <p:nvPr/>
        </p:nvSpPr>
        <p:spPr>
          <a:xfrm>
            <a:off x="627625" y="3142166"/>
            <a:ext cx="3074100" cy="198600"/>
          </a:xfrm>
          <a:prstGeom prst="rect">
            <a:avLst/>
          </a:prstGeom>
          <a:noFill/>
          <a:ln cap="flat" cmpd="sng" w="38100">
            <a:solidFill>
              <a:srgbClr val="D81B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6"/>
          <p:cNvSpPr/>
          <p:nvPr/>
        </p:nvSpPr>
        <p:spPr>
          <a:xfrm>
            <a:off x="5526250" y="943750"/>
            <a:ext cx="1646400" cy="255000"/>
          </a:xfrm>
          <a:prstGeom prst="rect">
            <a:avLst/>
          </a:prstGeom>
          <a:noFill/>
          <a:ln cap="flat" cmpd="sng" w="38100">
            <a:solidFill>
              <a:srgbClr val="D81B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6"/>
          <p:cNvSpPr/>
          <p:nvPr/>
        </p:nvSpPr>
        <p:spPr>
          <a:xfrm>
            <a:off x="5526250" y="1705750"/>
            <a:ext cx="1646400" cy="621600"/>
          </a:xfrm>
          <a:prstGeom prst="rect">
            <a:avLst/>
          </a:prstGeom>
          <a:noFill/>
          <a:ln cap="flat" cmpd="sng" w="38100">
            <a:solidFill>
              <a:srgbClr val="D81B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215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7"/>
          <p:cNvSpPr txBox="1"/>
          <p:nvPr/>
        </p:nvSpPr>
        <p:spPr>
          <a:xfrm>
            <a:off x="228600" y="4505475"/>
            <a:ext cx="64689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D81B60"/>
                </a:solidFill>
                <a:latin typeface="Karla"/>
                <a:ea typeface="Karla"/>
                <a:cs typeface="Karla"/>
                <a:sym typeface="Karla"/>
                <a:hlinkClick r:id="rId4"/>
              </a:rPr>
              <a:t>https://stackblitz.com/edit/rxjs-telefone-sem-fio</a:t>
            </a:r>
            <a:endParaRPr b="1">
              <a:solidFill>
                <a:srgbClr val="D81B6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37" name="Google Shape;337;p47"/>
          <p:cNvSpPr/>
          <p:nvPr/>
        </p:nvSpPr>
        <p:spPr>
          <a:xfrm>
            <a:off x="627625" y="761075"/>
            <a:ext cx="4353300" cy="188700"/>
          </a:xfrm>
          <a:prstGeom prst="rect">
            <a:avLst/>
          </a:prstGeom>
          <a:noFill/>
          <a:ln cap="flat" cmpd="sng" w="38100">
            <a:solidFill>
              <a:srgbClr val="D81B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7"/>
          <p:cNvSpPr/>
          <p:nvPr/>
        </p:nvSpPr>
        <p:spPr>
          <a:xfrm>
            <a:off x="627625" y="1065875"/>
            <a:ext cx="4070100" cy="324300"/>
          </a:xfrm>
          <a:prstGeom prst="rect">
            <a:avLst/>
          </a:prstGeom>
          <a:noFill/>
          <a:ln cap="flat" cmpd="sng" w="38100">
            <a:solidFill>
              <a:srgbClr val="D81B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7"/>
          <p:cNvSpPr/>
          <p:nvPr/>
        </p:nvSpPr>
        <p:spPr>
          <a:xfrm>
            <a:off x="627625" y="1512589"/>
            <a:ext cx="1626900" cy="622200"/>
          </a:xfrm>
          <a:prstGeom prst="rect">
            <a:avLst/>
          </a:prstGeom>
          <a:noFill/>
          <a:ln cap="flat" cmpd="sng" w="38100">
            <a:solidFill>
              <a:srgbClr val="D81B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7"/>
          <p:cNvSpPr/>
          <p:nvPr/>
        </p:nvSpPr>
        <p:spPr>
          <a:xfrm>
            <a:off x="627625" y="2264100"/>
            <a:ext cx="3535500" cy="457800"/>
          </a:xfrm>
          <a:prstGeom prst="rect">
            <a:avLst/>
          </a:prstGeom>
          <a:noFill/>
          <a:ln cap="flat" cmpd="sng" w="38100">
            <a:solidFill>
              <a:srgbClr val="D81B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7"/>
          <p:cNvSpPr/>
          <p:nvPr/>
        </p:nvSpPr>
        <p:spPr>
          <a:xfrm>
            <a:off x="5546375" y="1751675"/>
            <a:ext cx="1083000" cy="750000"/>
          </a:xfrm>
          <a:prstGeom prst="rect">
            <a:avLst/>
          </a:prstGeom>
          <a:noFill/>
          <a:ln cap="flat" cmpd="sng" w="38100">
            <a:solidFill>
              <a:srgbClr val="D81B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4537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8"/>
          <p:cNvSpPr txBox="1"/>
          <p:nvPr/>
        </p:nvSpPr>
        <p:spPr>
          <a:xfrm>
            <a:off x="228600" y="4505475"/>
            <a:ext cx="64689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D81B60"/>
                </a:solidFill>
                <a:latin typeface="Karla"/>
                <a:ea typeface="Karla"/>
                <a:cs typeface="Karla"/>
                <a:sym typeface="Karla"/>
                <a:hlinkClick r:id="rId4"/>
              </a:rPr>
              <a:t>https://stackblitz.com/edit/rxjs-busca-instantanea</a:t>
            </a:r>
            <a:endParaRPr b="1">
              <a:solidFill>
                <a:srgbClr val="D81B6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48" name="Google Shape;348;p48"/>
          <p:cNvSpPr/>
          <p:nvPr/>
        </p:nvSpPr>
        <p:spPr>
          <a:xfrm>
            <a:off x="627625" y="1495100"/>
            <a:ext cx="2864400" cy="623100"/>
          </a:xfrm>
          <a:prstGeom prst="rect">
            <a:avLst/>
          </a:prstGeom>
          <a:noFill/>
          <a:ln cap="flat" cmpd="sng" w="38100">
            <a:solidFill>
              <a:srgbClr val="D81B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8"/>
          <p:cNvSpPr/>
          <p:nvPr/>
        </p:nvSpPr>
        <p:spPr>
          <a:xfrm>
            <a:off x="627625" y="2234750"/>
            <a:ext cx="3661200" cy="948300"/>
          </a:xfrm>
          <a:prstGeom prst="rect">
            <a:avLst/>
          </a:prstGeom>
          <a:noFill/>
          <a:ln cap="flat" cmpd="sng" w="38100">
            <a:solidFill>
              <a:srgbClr val="D81B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8"/>
          <p:cNvSpPr/>
          <p:nvPr/>
        </p:nvSpPr>
        <p:spPr>
          <a:xfrm>
            <a:off x="627625" y="3299450"/>
            <a:ext cx="1878600" cy="188700"/>
          </a:xfrm>
          <a:prstGeom prst="rect">
            <a:avLst/>
          </a:prstGeom>
          <a:noFill/>
          <a:ln cap="flat" cmpd="sng" w="38100">
            <a:solidFill>
              <a:srgbClr val="D81B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8"/>
          <p:cNvSpPr/>
          <p:nvPr/>
        </p:nvSpPr>
        <p:spPr>
          <a:xfrm>
            <a:off x="5136600" y="357700"/>
            <a:ext cx="1165500" cy="990600"/>
          </a:xfrm>
          <a:prstGeom prst="rect">
            <a:avLst/>
          </a:prstGeom>
          <a:noFill/>
          <a:ln cap="flat" cmpd="sng" w="38100">
            <a:solidFill>
              <a:srgbClr val="D81B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4537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9"/>
          <p:cNvSpPr txBox="1"/>
          <p:nvPr/>
        </p:nvSpPr>
        <p:spPr>
          <a:xfrm>
            <a:off x="228600" y="4505475"/>
            <a:ext cx="64689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D81B60"/>
                </a:solidFill>
                <a:latin typeface="Karla"/>
                <a:ea typeface="Karla"/>
                <a:cs typeface="Karla"/>
                <a:sym typeface="Karla"/>
                <a:hlinkClick r:id="rId4"/>
              </a:rPr>
              <a:t>https://stackblitz.com/edit/rxjs-encadeamento</a:t>
            </a:r>
            <a:endParaRPr b="1">
              <a:solidFill>
                <a:srgbClr val="D81B6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58" name="Google Shape;358;p49"/>
          <p:cNvSpPr/>
          <p:nvPr/>
        </p:nvSpPr>
        <p:spPr>
          <a:xfrm>
            <a:off x="627625" y="1054675"/>
            <a:ext cx="2014800" cy="912300"/>
          </a:xfrm>
          <a:prstGeom prst="rect">
            <a:avLst/>
          </a:prstGeom>
          <a:noFill/>
          <a:ln cap="flat" cmpd="sng" w="38100">
            <a:solidFill>
              <a:srgbClr val="D81B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9"/>
          <p:cNvSpPr/>
          <p:nvPr/>
        </p:nvSpPr>
        <p:spPr>
          <a:xfrm>
            <a:off x="5425800" y="2790500"/>
            <a:ext cx="3718200" cy="2129100"/>
          </a:xfrm>
          <a:prstGeom prst="rect">
            <a:avLst/>
          </a:prstGeom>
          <a:noFill/>
          <a:ln cap="flat" cmpd="sng" w="38100">
            <a:solidFill>
              <a:srgbClr val="D81B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9"/>
          <p:cNvSpPr/>
          <p:nvPr/>
        </p:nvSpPr>
        <p:spPr>
          <a:xfrm>
            <a:off x="627625" y="2104700"/>
            <a:ext cx="2864400" cy="912300"/>
          </a:xfrm>
          <a:prstGeom prst="rect">
            <a:avLst/>
          </a:prstGeom>
          <a:noFill/>
          <a:ln cap="flat" cmpd="sng" w="38100">
            <a:solidFill>
              <a:srgbClr val="D81B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9"/>
          <p:cNvSpPr/>
          <p:nvPr/>
        </p:nvSpPr>
        <p:spPr>
          <a:xfrm>
            <a:off x="627625" y="3133750"/>
            <a:ext cx="3157800" cy="623100"/>
          </a:xfrm>
          <a:prstGeom prst="rect">
            <a:avLst/>
          </a:prstGeom>
          <a:noFill/>
          <a:ln cap="flat" cmpd="sng" w="38100">
            <a:solidFill>
              <a:srgbClr val="D81B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9"/>
          <p:cNvSpPr/>
          <p:nvPr/>
        </p:nvSpPr>
        <p:spPr>
          <a:xfrm>
            <a:off x="627628" y="3882375"/>
            <a:ext cx="2350500" cy="202800"/>
          </a:xfrm>
          <a:prstGeom prst="rect">
            <a:avLst/>
          </a:prstGeom>
          <a:noFill/>
          <a:ln cap="flat" cmpd="sng" w="38100">
            <a:solidFill>
              <a:srgbClr val="D81B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21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0"/>
          <p:cNvSpPr txBox="1"/>
          <p:nvPr/>
        </p:nvSpPr>
        <p:spPr>
          <a:xfrm>
            <a:off x="228600" y="4505475"/>
            <a:ext cx="64689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D81B60"/>
                </a:solidFill>
                <a:latin typeface="Karla"/>
                <a:ea typeface="Karla"/>
                <a:cs typeface="Karla"/>
                <a:sym typeface="Karla"/>
                <a:hlinkClick r:id="rId4"/>
              </a:rPr>
              <a:t>https://stackblitz.com/edit/rxjs-fetch-to-observable</a:t>
            </a:r>
            <a:endParaRPr b="1">
              <a:solidFill>
                <a:srgbClr val="D81B6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69" name="Google Shape;369;p50"/>
          <p:cNvSpPr/>
          <p:nvPr/>
        </p:nvSpPr>
        <p:spPr>
          <a:xfrm>
            <a:off x="638100" y="740103"/>
            <a:ext cx="2014800" cy="486900"/>
          </a:xfrm>
          <a:prstGeom prst="rect">
            <a:avLst/>
          </a:prstGeom>
          <a:noFill/>
          <a:ln cap="flat" cmpd="sng" w="38100">
            <a:solidFill>
              <a:srgbClr val="D81B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50"/>
          <p:cNvSpPr/>
          <p:nvPr/>
        </p:nvSpPr>
        <p:spPr>
          <a:xfrm>
            <a:off x="638100" y="1335950"/>
            <a:ext cx="3220800" cy="486900"/>
          </a:xfrm>
          <a:prstGeom prst="rect">
            <a:avLst/>
          </a:prstGeom>
          <a:noFill/>
          <a:ln cap="flat" cmpd="sng" w="38100">
            <a:solidFill>
              <a:srgbClr val="D81B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50"/>
          <p:cNvSpPr/>
          <p:nvPr/>
        </p:nvSpPr>
        <p:spPr>
          <a:xfrm>
            <a:off x="638100" y="1931775"/>
            <a:ext cx="2570700" cy="486900"/>
          </a:xfrm>
          <a:prstGeom prst="rect">
            <a:avLst/>
          </a:prstGeom>
          <a:noFill/>
          <a:ln cap="flat" cmpd="sng" w="38100">
            <a:solidFill>
              <a:srgbClr val="D81B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50"/>
          <p:cNvSpPr/>
          <p:nvPr/>
        </p:nvSpPr>
        <p:spPr>
          <a:xfrm>
            <a:off x="638100" y="2550021"/>
            <a:ext cx="2969100" cy="1206000"/>
          </a:xfrm>
          <a:prstGeom prst="rect">
            <a:avLst/>
          </a:prstGeom>
          <a:noFill/>
          <a:ln cap="flat" cmpd="sng" w="38100">
            <a:solidFill>
              <a:srgbClr val="D81B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50"/>
          <p:cNvSpPr/>
          <p:nvPr/>
        </p:nvSpPr>
        <p:spPr>
          <a:xfrm>
            <a:off x="638100" y="3887375"/>
            <a:ext cx="2895900" cy="486900"/>
          </a:xfrm>
          <a:prstGeom prst="rect">
            <a:avLst/>
          </a:prstGeom>
          <a:noFill/>
          <a:ln cap="flat" cmpd="sng" w="38100">
            <a:solidFill>
              <a:srgbClr val="D81B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50"/>
          <p:cNvSpPr/>
          <p:nvPr/>
        </p:nvSpPr>
        <p:spPr>
          <a:xfrm>
            <a:off x="5542150" y="2791901"/>
            <a:ext cx="550200" cy="202800"/>
          </a:xfrm>
          <a:prstGeom prst="rect">
            <a:avLst/>
          </a:prstGeom>
          <a:noFill/>
          <a:ln cap="flat" cmpd="sng" w="38100">
            <a:solidFill>
              <a:srgbClr val="D81B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1"/>
          <p:cNvSpPr txBox="1"/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81B60"/>
                </a:solidFill>
              </a:rPr>
              <a:t>RxJS</a:t>
            </a:r>
            <a:r>
              <a:rPr lang="en">
                <a:solidFill>
                  <a:srgbClr val="434343"/>
                </a:solidFill>
              </a:rPr>
              <a:t>, onde vive?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80" name="Google Shape;380;p51"/>
          <p:cNvSpPr txBox="1"/>
          <p:nvPr>
            <p:ph idx="1" type="body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No meu coração &lt;3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 espero que no de vocês também &lt;3</a:t>
            </a:r>
            <a:endParaRPr/>
          </a:p>
        </p:txBody>
      </p:sp>
      <p:pic>
        <p:nvPicPr>
          <p:cNvPr id="381" name="Google Shape;38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6575" y="3023425"/>
            <a:ext cx="1524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2" y="3023427"/>
            <a:ext cx="152400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2"/>
          <p:cNvSpPr txBox="1"/>
          <p:nvPr/>
        </p:nvSpPr>
        <p:spPr>
          <a:xfrm>
            <a:off x="224100" y="2095488"/>
            <a:ext cx="86958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Obrigado</a:t>
            </a:r>
            <a:endParaRPr b="1" sz="48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3"/>
          <p:cNvSpPr txBox="1"/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Estudos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93" name="Google Shape;393;p53"/>
          <p:cNvSpPr txBox="1"/>
          <p:nvPr>
            <p:ph idx="1" type="body"/>
          </p:nvPr>
        </p:nvSpPr>
        <p:spPr>
          <a:xfrm>
            <a:off x="838250" y="1504950"/>
            <a:ext cx="5324100" cy="10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D81B60"/>
                </a:solidFill>
                <a:hlinkClick r:id="rId3"/>
              </a:rPr>
              <a:t>https://rxjs.dev/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D81B60"/>
                </a:solidFill>
                <a:hlinkClick r:id="rId4"/>
              </a:rPr>
              <a:t>https://www.learnrxjs.io/</a:t>
            </a:r>
            <a:endParaRPr u="sng">
              <a:solidFill>
                <a:srgbClr val="D81B6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u="sng">
              <a:solidFill>
                <a:srgbClr val="D81B6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u="sng">
              <a:solidFill>
                <a:srgbClr val="D81B6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u="sng">
              <a:solidFill>
                <a:srgbClr val="D81B6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94" name="Google Shape;394;p53"/>
          <p:cNvSpPr txBox="1"/>
          <p:nvPr>
            <p:ph type="title"/>
          </p:nvPr>
        </p:nvSpPr>
        <p:spPr>
          <a:xfrm>
            <a:off x="838400" y="2658450"/>
            <a:ext cx="53241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Experimentos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95" name="Google Shape;395;p53"/>
          <p:cNvSpPr txBox="1"/>
          <p:nvPr>
            <p:ph idx="1" type="body"/>
          </p:nvPr>
        </p:nvSpPr>
        <p:spPr>
          <a:xfrm>
            <a:off x="838300" y="3269900"/>
            <a:ext cx="5324100" cy="10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D81B60"/>
                </a:solidFill>
                <a:hlinkClick r:id="rId5"/>
              </a:rPr>
              <a:t>https://stackblitz.com/</a:t>
            </a:r>
            <a:endParaRPr>
              <a:solidFill>
                <a:srgbClr val="D81B6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D81B60"/>
                </a:solidFill>
                <a:hlinkClick r:id="rId6"/>
              </a:rPr>
              <a:t>https://rxviz.com/</a:t>
            </a:r>
            <a:endParaRPr u="sng">
              <a:solidFill>
                <a:srgbClr val="D81B6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u="sng">
              <a:solidFill>
                <a:srgbClr val="D81B6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u="sng">
              <a:solidFill>
                <a:srgbClr val="D81B6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u="sng">
              <a:solidFill>
                <a:srgbClr val="D81B6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00" y="1371600"/>
            <a:ext cx="2882810" cy="35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4"/>
          <p:cNvSpPr txBox="1"/>
          <p:nvPr/>
        </p:nvSpPr>
        <p:spPr>
          <a:xfrm>
            <a:off x="224100" y="454725"/>
            <a:ext cx="6454500" cy="9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 livro que me fez entender programação funcional.</a:t>
            </a:r>
            <a:endParaRPr b="1" sz="24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2" name="Google Shape;402;p54"/>
          <p:cNvSpPr txBox="1"/>
          <p:nvPr/>
        </p:nvSpPr>
        <p:spPr>
          <a:xfrm>
            <a:off x="3106900" y="3794075"/>
            <a:ext cx="4815600" cy="11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Pode comprar aqui:</a:t>
            </a:r>
            <a:endParaRPr sz="2400"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D81B60"/>
                </a:solidFill>
                <a:latin typeface="Karla"/>
                <a:ea typeface="Karla"/>
                <a:cs typeface="Karla"/>
                <a:sym typeface="Karla"/>
              </a:rPr>
              <a:t>https://bit.ly/2GobtHf</a:t>
            </a:r>
            <a:endParaRPr sz="3600">
              <a:solidFill>
                <a:srgbClr val="D81B60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Observer pattern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5"/>
          <p:cNvSpPr txBox="1"/>
          <p:nvPr/>
        </p:nvSpPr>
        <p:spPr>
          <a:xfrm>
            <a:off x="224100" y="835725"/>
            <a:ext cx="64545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Fontes do conteúdo / Agradecimentos</a:t>
            </a:r>
            <a:endParaRPr b="1" sz="24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8" name="Google Shape;408;p55"/>
          <p:cNvSpPr txBox="1"/>
          <p:nvPr/>
        </p:nvSpPr>
        <p:spPr>
          <a:xfrm>
            <a:off x="224100" y="1371600"/>
            <a:ext cx="6454500" cy="3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●"/>
            </a:pPr>
            <a:r>
              <a:rPr b="1" lang="en">
                <a:latin typeface="Karla"/>
                <a:ea typeface="Karla"/>
                <a:cs typeface="Karla"/>
                <a:sym typeface="Karla"/>
              </a:rPr>
              <a:t>Federico Kereki - </a:t>
            </a:r>
            <a:r>
              <a:rPr b="1" lang="en" u="sng">
                <a:solidFill>
                  <a:srgbClr val="D81B60"/>
                </a:solidFill>
                <a:latin typeface="Karla"/>
                <a:ea typeface="Karla"/>
                <a:cs typeface="Karla"/>
                <a:sym typeface="Karla"/>
                <a:hlinkClick r:id="rId3"/>
              </a:rPr>
              <a:t>https://bit.ly/2GobtHf</a:t>
            </a:r>
            <a:r>
              <a:rPr b="1" lang="en">
                <a:latin typeface="Karla"/>
                <a:ea typeface="Karla"/>
                <a:cs typeface="Karla"/>
                <a:sym typeface="Karla"/>
              </a:rPr>
              <a:t> (livro)</a:t>
            </a:r>
            <a:endParaRPr b="1"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●"/>
            </a:pPr>
            <a:r>
              <a:rPr b="1"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Keilla Menezes - </a:t>
            </a:r>
            <a:r>
              <a:rPr lang="en" u="sng">
                <a:solidFill>
                  <a:schemeClr val="hlink"/>
                </a:solidFill>
                <a:latin typeface="Karla"/>
                <a:ea typeface="Karla"/>
                <a:cs typeface="Karla"/>
                <a:sym typeface="Karla"/>
                <a:hlinkClick r:id="rId4"/>
              </a:rPr>
              <a:t>https://www.keilla.io/</a:t>
            </a: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●"/>
            </a:pPr>
            <a:r>
              <a:rPr b="1" lang="en">
                <a:latin typeface="Karla"/>
                <a:ea typeface="Karla"/>
                <a:cs typeface="Karla"/>
                <a:sym typeface="Karla"/>
              </a:rPr>
              <a:t>Robson Rabelo - </a:t>
            </a:r>
            <a:r>
              <a:rPr lang="en" u="sng">
                <a:solidFill>
                  <a:schemeClr val="hlink"/>
                </a:solidFill>
                <a:latin typeface="Karla"/>
                <a:ea typeface="Karla"/>
                <a:cs typeface="Karla"/>
                <a:sym typeface="Karla"/>
                <a:hlinkClick r:id="rId5"/>
              </a:rPr>
              <a:t>https://medium.com/@oieduardorabelo</a:t>
            </a:r>
            <a:endParaRPr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●"/>
            </a:pPr>
            <a:r>
              <a:rPr b="1" lang="en">
                <a:latin typeface="Karla"/>
                <a:ea typeface="Karla"/>
                <a:cs typeface="Karla"/>
                <a:sym typeface="Karla"/>
              </a:rPr>
              <a:t>Rob Dodson - </a:t>
            </a:r>
            <a:r>
              <a:rPr lang="en" u="sng">
                <a:solidFill>
                  <a:schemeClr val="hlink"/>
                </a:solidFill>
                <a:latin typeface="Karla"/>
                <a:ea typeface="Karla"/>
                <a:cs typeface="Karla"/>
                <a:sym typeface="Karla"/>
                <a:hlinkClick r:id="rId6"/>
              </a:rPr>
              <a:t>https://robdodson.me</a:t>
            </a:r>
            <a:endParaRPr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●"/>
            </a:pPr>
            <a:r>
              <a:rPr b="1" lang="en">
                <a:latin typeface="Karla"/>
                <a:ea typeface="Karla"/>
                <a:cs typeface="Karla"/>
                <a:sym typeface="Karla"/>
              </a:rPr>
              <a:t>DOFACTORY - </a:t>
            </a:r>
            <a:r>
              <a:rPr lang="en" u="sng">
                <a:solidFill>
                  <a:schemeClr val="hlink"/>
                </a:solidFill>
                <a:latin typeface="Karla"/>
                <a:ea typeface="Karla"/>
                <a:cs typeface="Karla"/>
                <a:sym typeface="Karla"/>
                <a:hlinkClick r:id="rId7"/>
              </a:rPr>
              <a:t>https://www.dofactory.com</a:t>
            </a:r>
            <a:endParaRPr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●"/>
            </a:pPr>
            <a:r>
              <a:rPr b="1" lang="en">
                <a:latin typeface="Karla"/>
                <a:ea typeface="Karla"/>
                <a:cs typeface="Karla"/>
                <a:sym typeface="Karla"/>
              </a:rPr>
              <a:t>MDN web docs - </a:t>
            </a:r>
            <a:r>
              <a:rPr lang="en" u="sng">
                <a:solidFill>
                  <a:schemeClr val="hlink"/>
                </a:solidFill>
                <a:latin typeface="Karla"/>
                <a:ea typeface="Karla"/>
                <a:cs typeface="Karla"/>
                <a:sym typeface="Karla"/>
                <a:hlinkClick r:id="rId8"/>
              </a:rPr>
              <a:t>https://developer.mozilla.org</a:t>
            </a:r>
            <a:endParaRPr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●"/>
            </a:pPr>
            <a:r>
              <a:rPr b="1" lang="en">
                <a:latin typeface="Karla"/>
                <a:ea typeface="Karla"/>
                <a:cs typeface="Karla"/>
                <a:sym typeface="Karla"/>
              </a:rPr>
              <a:t>Rajat Sharma - </a:t>
            </a:r>
            <a:r>
              <a:rPr lang="en" u="sng">
                <a:solidFill>
                  <a:schemeClr val="hlink"/>
                </a:solidFill>
                <a:latin typeface="Karla"/>
                <a:ea typeface="Karla"/>
                <a:cs typeface="Karla"/>
                <a:sym typeface="Karla"/>
                <a:hlinkClick r:id="rId9"/>
              </a:rPr>
              <a:t>https://hackernoon.com/@lunasunkaiser</a:t>
            </a:r>
            <a:endParaRPr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●"/>
            </a:pPr>
            <a:r>
              <a:rPr b="1" lang="en">
                <a:latin typeface="Karla"/>
                <a:ea typeface="Karla"/>
                <a:cs typeface="Karla"/>
                <a:sym typeface="Karla"/>
              </a:rPr>
              <a:t>Joel Thoms - </a:t>
            </a:r>
            <a:r>
              <a:rPr lang="en" u="sng">
                <a:solidFill>
                  <a:schemeClr val="hlink"/>
                </a:solidFill>
                <a:latin typeface="Karla"/>
                <a:ea typeface="Karla"/>
                <a:cs typeface="Karla"/>
                <a:sym typeface="Karla"/>
                <a:hlinkClick r:id="rId10"/>
              </a:rPr>
              <a:t>https://dev.to/joelnet</a:t>
            </a:r>
            <a:endParaRPr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●"/>
            </a:pPr>
            <a:r>
              <a:rPr b="1" lang="en">
                <a:latin typeface="Karla"/>
                <a:ea typeface="Karla"/>
                <a:cs typeface="Karla"/>
                <a:sym typeface="Karla"/>
              </a:rPr>
              <a:t>Jason - </a:t>
            </a:r>
            <a:r>
              <a:rPr lang="en" u="sng">
                <a:solidFill>
                  <a:schemeClr val="hlink"/>
                </a:solidFill>
                <a:latin typeface="Karla"/>
                <a:ea typeface="Karla"/>
                <a:cs typeface="Karla"/>
                <a:sym typeface="Karla"/>
                <a:hlinkClick r:id="rId11"/>
              </a:rPr>
              <a:t>https://dev.to/rametta</a:t>
            </a:r>
            <a:endParaRPr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●"/>
            </a:pPr>
            <a:r>
              <a:rPr b="1" lang="en">
                <a:latin typeface="Karla"/>
                <a:ea typeface="Karla"/>
                <a:cs typeface="Karla"/>
                <a:sym typeface="Karla"/>
              </a:rPr>
              <a:t>Eric Elliot - </a:t>
            </a:r>
            <a:r>
              <a:rPr lang="en" u="sng">
                <a:solidFill>
                  <a:schemeClr val="hlink"/>
                </a:solidFill>
                <a:latin typeface="Karla"/>
                <a:ea typeface="Karla"/>
                <a:cs typeface="Karla"/>
                <a:sym typeface="Karla"/>
                <a:hlinkClick r:id="rId12"/>
              </a:rPr>
              <a:t>https://medium.com/@_ericelliott</a:t>
            </a:r>
            <a:endParaRPr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●"/>
            </a:pPr>
            <a:r>
              <a:rPr b="1" lang="en">
                <a:latin typeface="Karla"/>
                <a:ea typeface="Karla"/>
                <a:cs typeface="Karla"/>
                <a:sym typeface="Karla"/>
              </a:rPr>
              <a:t>Jafar Husain</a:t>
            </a:r>
            <a:r>
              <a:rPr lang="en">
                <a:latin typeface="Karla"/>
                <a:ea typeface="Karla"/>
                <a:cs typeface="Karla"/>
                <a:sym typeface="Karla"/>
              </a:rPr>
              <a:t> - </a:t>
            </a:r>
            <a:r>
              <a:rPr lang="en" u="sng">
                <a:solidFill>
                  <a:schemeClr val="hlink"/>
                </a:solidFill>
                <a:latin typeface="Karla"/>
                <a:ea typeface="Karla"/>
                <a:cs typeface="Karla"/>
                <a:sym typeface="Karla"/>
                <a:hlinkClick r:id="rId13"/>
              </a:rPr>
              <a:t>https://youtu.be/lil4YCCXRYc?t=1555</a:t>
            </a:r>
            <a:endParaRPr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●"/>
            </a:pPr>
            <a:r>
              <a:rPr b="1" lang="en">
                <a:latin typeface="Karla"/>
                <a:ea typeface="Karla"/>
                <a:cs typeface="Karla"/>
                <a:sym typeface="Karla"/>
              </a:rPr>
              <a:t>Martin Fowler</a:t>
            </a:r>
            <a:r>
              <a:rPr lang="en">
                <a:latin typeface="Karla"/>
                <a:ea typeface="Karla"/>
                <a:cs typeface="Karla"/>
                <a:sym typeface="Karla"/>
              </a:rPr>
              <a:t> - </a:t>
            </a:r>
            <a:r>
              <a:rPr lang="en" u="sng">
                <a:solidFill>
                  <a:schemeClr val="hlink"/>
                </a:solidFill>
                <a:latin typeface="Karla"/>
                <a:ea typeface="Karla"/>
                <a:cs typeface="Karla"/>
                <a:sym typeface="Karla"/>
                <a:hlinkClick r:id="rId14"/>
              </a:rPr>
              <a:t>https://martinfowler.com/</a:t>
            </a:r>
            <a:endParaRPr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Karla"/>
                <a:ea typeface="Karla"/>
                <a:cs typeface="Karla"/>
                <a:sym typeface="Karla"/>
              </a:rPr>
              <a:t>Link com todas as referências (livro e posts):</a:t>
            </a:r>
            <a:endParaRPr b="1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D81B60"/>
                </a:solidFill>
                <a:latin typeface="Karla"/>
                <a:ea typeface="Karla"/>
                <a:cs typeface="Karla"/>
                <a:sym typeface="Karla"/>
                <a:hlinkClick r:id="rId15"/>
              </a:rPr>
              <a:t>https://workflowy.com/#/b9381bdafcbe</a:t>
            </a:r>
            <a:endParaRPr b="1">
              <a:solidFill>
                <a:srgbClr val="D81B60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6"/>
          <p:cNvSpPr txBox="1"/>
          <p:nvPr/>
        </p:nvSpPr>
        <p:spPr>
          <a:xfrm>
            <a:off x="224100" y="2095488"/>
            <a:ext cx="86958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@klauskpm</a:t>
            </a:r>
            <a:endParaRPr b="1" sz="48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idx="4294967295" type="body"/>
          </p:nvPr>
        </p:nvSpPr>
        <p:spPr>
          <a:xfrm>
            <a:off x="5726813" y="1591725"/>
            <a:ext cx="2094900" cy="24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Mensagens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4900" y="2149525"/>
            <a:ext cx="1498738" cy="149873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 txBox="1"/>
          <p:nvPr>
            <p:ph idx="4294967295" type="body"/>
          </p:nvPr>
        </p:nvSpPr>
        <p:spPr>
          <a:xfrm>
            <a:off x="1322281" y="1591725"/>
            <a:ext cx="2094900" cy="24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Emissor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0362" y="2149525"/>
            <a:ext cx="1498738" cy="149873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idx="4294967295"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Composição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02" name="Google Shape;102;p20"/>
          <p:cNvSpPr txBox="1"/>
          <p:nvPr>
            <p:ph idx="4294967295" type="body"/>
          </p:nvPr>
        </p:nvSpPr>
        <p:spPr>
          <a:xfrm>
            <a:off x="3673600" y="1591725"/>
            <a:ext cx="2094900" cy="24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Ouvintes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1675" y="2149525"/>
            <a:ext cx="1498738" cy="1498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Definição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O Observer pattern permite manter uma lista de ouvintes (observers), para um determinado assunto (subject), esperando a emissão (emit) de uma mensagem (message).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501" y="3776476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Benefícios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>
                <a:solidFill>
                  <a:srgbClr val="434343"/>
                </a:solidFill>
              </a:rPr>
              <a:t>Centralizar alertas de mudanças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501" y="3776476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1400" y="0"/>
            <a:ext cx="3432599" cy="3936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81027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/>
          <p:nvPr/>
        </p:nvSpPr>
        <p:spPr>
          <a:xfrm>
            <a:off x="5893275" y="807439"/>
            <a:ext cx="3022200" cy="1090500"/>
          </a:xfrm>
          <a:prstGeom prst="rect">
            <a:avLst/>
          </a:prstGeom>
          <a:noFill/>
          <a:ln cap="flat" cmpd="sng" w="38100">
            <a:solidFill>
              <a:srgbClr val="D81B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/>
          <p:nvPr/>
        </p:nvSpPr>
        <p:spPr>
          <a:xfrm>
            <a:off x="5893275" y="519899"/>
            <a:ext cx="3022200" cy="186900"/>
          </a:xfrm>
          <a:prstGeom prst="rect">
            <a:avLst/>
          </a:prstGeom>
          <a:noFill/>
          <a:ln cap="flat" cmpd="sng" w="38100">
            <a:solidFill>
              <a:srgbClr val="D81B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3"/>
          <p:cNvSpPr/>
          <p:nvPr/>
        </p:nvSpPr>
        <p:spPr>
          <a:xfrm>
            <a:off x="5893275" y="1986752"/>
            <a:ext cx="3022200" cy="619200"/>
          </a:xfrm>
          <a:prstGeom prst="rect">
            <a:avLst/>
          </a:prstGeom>
          <a:noFill/>
          <a:ln cap="flat" cmpd="sng" w="38100">
            <a:solidFill>
              <a:srgbClr val="D81B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3"/>
          <p:cNvSpPr/>
          <p:nvPr/>
        </p:nvSpPr>
        <p:spPr>
          <a:xfrm>
            <a:off x="5893275" y="3158325"/>
            <a:ext cx="3022200" cy="495300"/>
          </a:xfrm>
          <a:prstGeom prst="rect">
            <a:avLst/>
          </a:prstGeom>
          <a:noFill/>
          <a:ln cap="flat" cmpd="sng" w="38100">
            <a:solidFill>
              <a:srgbClr val="D81B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3"/>
          <p:cNvSpPr/>
          <p:nvPr/>
        </p:nvSpPr>
        <p:spPr>
          <a:xfrm>
            <a:off x="5893275" y="2720175"/>
            <a:ext cx="3022200" cy="342900"/>
          </a:xfrm>
          <a:prstGeom prst="rect">
            <a:avLst/>
          </a:prstGeom>
          <a:noFill/>
          <a:ln cap="flat" cmpd="sng" w="38100">
            <a:solidFill>
              <a:srgbClr val="D81B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Iterator pattern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rvirarg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